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7" r:id="rId2"/>
    <p:sldId id="279" r:id="rId3"/>
    <p:sldId id="392" r:id="rId4"/>
    <p:sldId id="332" r:id="rId5"/>
    <p:sldId id="382" r:id="rId6"/>
    <p:sldId id="385" r:id="rId7"/>
    <p:sldId id="391" r:id="rId8"/>
    <p:sldId id="386" r:id="rId9"/>
    <p:sldId id="393" r:id="rId10"/>
    <p:sldId id="338" r:id="rId11"/>
    <p:sldId id="335" r:id="rId12"/>
    <p:sldId id="388" r:id="rId13"/>
    <p:sldId id="339" r:id="rId14"/>
    <p:sldId id="389" r:id="rId15"/>
    <p:sldId id="394" r:id="rId16"/>
    <p:sldId id="384" r:id="rId17"/>
    <p:sldId id="383" r:id="rId18"/>
    <p:sldId id="285" r:id="rId19"/>
    <p:sldId id="286" r:id="rId20"/>
    <p:sldId id="287" r:id="rId21"/>
    <p:sldId id="288" r:id="rId22"/>
    <p:sldId id="395" r:id="rId23"/>
    <p:sldId id="387" r:id="rId24"/>
    <p:sldId id="280" r:id="rId25"/>
    <p:sldId id="276" r:id="rId26"/>
    <p:sldId id="277" r:id="rId27"/>
    <p:sldId id="396" r:id="rId28"/>
    <p:sldId id="390" r:id="rId29"/>
    <p:sldId id="340" r:id="rId30"/>
  </p:sldIdLst>
  <p:sldSz cx="9144000" cy="6858000" type="screen4x3"/>
  <p:notesSz cx="6797675" cy="987425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CC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43" autoAdjust="0"/>
    <p:restoredTop sz="90929"/>
  </p:normalViewPr>
  <p:slideViewPr>
    <p:cSldViewPr>
      <p:cViewPr varScale="1">
        <p:scale>
          <a:sx n="67" d="100"/>
          <a:sy n="67" d="100"/>
        </p:scale>
        <p:origin x="60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4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227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227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9AFC229-372A-4EEB-9DA2-9F90CD996E1B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38200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53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4288" y="0"/>
            <a:ext cx="2982912" cy="53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2416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73138" y="760413"/>
            <a:ext cx="4862512" cy="3646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416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710113"/>
            <a:ext cx="4972050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Vorlagentextes zu bearbeiten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2416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5613"/>
            <a:ext cx="2982913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2416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4288" y="9345613"/>
            <a:ext cx="2982912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1A5EAED-3EEF-4C18-BE64-01091964538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5359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24765A-9056-4B37-B5E4-29B737BC477B}" type="slidenum">
              <a:rPr lang="en-GB"/>
              <a:pPr/>
              <a:t>1</a:t>
            </a:fld>
            <a:endParaRPr lang="en-GB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8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A07346-DADF-4310-8145-D19821050D69}" type="slidenum">
              <a:rPr lang="en-GB"/>
              <a:pPr/>
              <a:t>12</a:t>
            </a:fld>
            <a:endParaRPr lang="en-GB"/>
          </a:p>
        </p:txBody>
      </p:sp>
      <p:sp>
        <p:nvSpPr>
          <p:cNvPr id="330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52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A76392-739A-46CF-A3DE-DDACD959ACD0}" type="slidenum">
              <a:rPr lang="en-GB"/>
              <a:pPr/>
              <a:t>13</a:t>
            </a:fld>
            <a:endParaRPr lang="en-GB"/>
          </a:p>
        </p:txBody>
      </p:sp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82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686F4F-E365-4A9C-9F54-C338ED98E1A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79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24765A-9056-4B37-B5E4-29B737BC477B}" type="slidenum">
              <a:rPr lang="en-GB"/>
              <a:pPr/>
              <a:t>15</a:t>
            </a:fld>
            <a:endParaRPr lang="en-GB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52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F12430-B5FA-4BCB-8B83-FD250FB17276}" type="slidenum">
              <a:rPr lang="en-GB"/>
              <a:pPr/>
              <a:t>16</a:t>
            </a:fld>
            <a:endParaRPr lang="en-GB"/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26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338F55-EE2A-4363-AB21-30C6E4E3F2B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47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FEA7AA-6826-4611-90EC-2182CA655371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74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60197B-CCBD-44BF-97DC-3EDE8959271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46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24765A-9056-4B37-B5E4-29B737BC477B}" type="slidenum">
              <a:rPr lang="en-GB"/>
              <a:pPr/>
              <a:t>22</a:t>
            </a:fld>
            <a:endParaRPr lang="en-GB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71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F12430-B5FA-4BCB-8B83-FD250FB17276}" type="slidenum">
              <a:rPr lang="en-GB"/>
              <a:pPr/>
              <a:t>23</a:t>
            </a:fld>
            <a:endParaRPr lang="en-GB"/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61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E39910-F767-4728-992D-36980DC7C0D4}" type="slidenum">
              <a:rPr lang="en-GB"/>
              <a:pPr/>
              <a:t>2</a:t>
            </a:fld>
            <a:endParaRPr lang="en-GB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140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CC80B5-9F17-48DA-9B81-C2D45CBB2084}" type="slidenum">
              <a:rPr lang="en-GB"/>
              <a:pPr/>
              <a:t>24</a:t>
            </a:fld>
            <a:endParaRPr lang="en-GB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98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DDE2A2-9F67-494A-AFED-549499122B1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14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797121-7A7A-4A0A-9A9F-2FAB1B1E824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89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24765A-9056-4B37-B5E4-29B737BC477B}" type="slidenum">
              <a:rPr lang="en-GB"/>
              <a:pPr/>
              <a:t>27</a:t>
            </a:fld>
            <a:endParaRPr lang="en-GB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6876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CC80B5-9F17-48DA-9B81-C2D45CBB2084}" type="slidenum">
              <a:rPr lang="en-GB"/>
              <a:pPr/>
              <a:t>28</a:t>
            </a:fld>
            <a:endParaRPr lang="en-GB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293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22E44E-4258-4D72-8973-64C2FB11794B}" type="slidenum">
              <a:rPr lang="en-GB"/>
              <a:pPr/>
              <a:t>29</a:t>
            </a:fld>
            <a:endParaRPr lang="en-GB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12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24765A-9056-4B37-B5E4-29B737BC477B}" type="slidenum">
              <a:rPr lang="en-GB"/>
              <a:pPr/>
              <a:t>3</a:t>
            </a:fld>
            <a:endParaRPr lang="en-GB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29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F12430-B5FA-4BCB-8B83-FD250FB17276}" type="slidenum">
              <a:rPr lang="en-GB"/>
              <a:pPr/>
              <a:t>4</a:t>
            </a:fld>
            <a:endParaRPr lang="en-GB"/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45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F12430-B5FA-4BCB-8B83-FD250FB17276}" type="slidenum">
              <a:rPr lang="en-GB"/>
              <a:pPr/>
              <a:t>6</a:t>
            </a:fld>
            <a:endParaRPr lang="en-GB"/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04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F12430-B5FA-4BCB-8B83-FD250FB17276}" type="slidenum">
              <a:rPr lang="en-GB"/>
              <a:pPr/>
              <a:t>8</a:t>
            </a:fld>
            <a:endParaRPr lang="en-GB"/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95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24765A-9056-4B37-B5E4-29B737BC477B}" type="slidenum">
              <a:rPr lang="en-GB"/>
              <a:pPr/>
              <a:t>9</a:t>
            </a:fld>
            <a:endParaRPr lang="en-GB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18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A07346-DADF-4310-8145-D19821050D69}" type="slidenum">
              <a:rPr lang="en-GB"/>
              <a:pPr/>
              <a:t>10</a:t>
            </a:fld>
            <a:endParaRPr lang="en-GB"/>
          </a:p>
        </p:txBody>
      </p:sp>
      <p:sp>
        <p:nvSpPr>
          <p:cNvPr id="330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04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D2F570-2C82-4ED1-9868-783ECC18B7AC}" type="slidenum">
              <a:rPr lang="en-GB"/>
              <a:pPr/>
              <a:t>11</a:t>
            </a:fld>
            <a:endParaRPr lang="en-GB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5537" cy="3702050"/>
          </a:xfrm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97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E102DA-FD46-4C6E-8768-E89C3DB0C103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789DC0-65E9-46D0-8551-9228623B7EE9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C7EED-6B9E-4A9F-819C-40AE88555FD3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718D46D-A6DA-410E-B770-DBA99FC3D23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2DBB97-0D8D-4DFA-9A62-19133522806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D68BCC-224C-49EE-BA2A-C4400298B436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320A79-B9D2-46D7-85F2-E8481A31DF6F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1C7F96-E80A-44B7-B4BE-AC4C19E94848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8CDD09-725F-4FB1-9764-3D83304C38E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BD8AB2-C737-4974-B866-24A088D38BFF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940B30-CC23-4224-B847-78726A8401F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88D802-93CD-4EC5-B3FC-A1D2F0DC2102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das Titelformat zu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Vorlagentextes zu bearbeiten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5EEEB61-D63C-4AEF-A8FB-93D0E2D92D20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6504"/>
            <a:ext cx="7772400" cy="940904"/>
          </a:xfrm>
        </p:spPr>
        <p:txBody>
          <a:bodyPr/>
          <a:lstStyle/>
          <a:p>
            <a:r>
              <a:rPr lang="de-DE" sz="4000" dirty="0">
                <a:latin typeface="Candara" panose="020E0502030303020204" pitchFamily="34" charset="0"/>
              </a:rPr>
              <a:t>Impacts and Adaptation</a:t>
            </a:r>
            <a:endParaRPr lang="en-GB" sz="4000" dirty="0">
              <a:latin typeface="Candara" panose="020E0502030303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983" y="838200"/>
            <a:ext cx="7772400" cy="4114800"/>
          </a:xfrm>
        </p:spPr>
        <p:txBody>
          <a:bodyPr/>
          <a:lstStyle/>
          <a:p>
            <a:r>
              <a:rPr lang="de-DE" sz="2800" dirty="0">
                <a:latin typeface="Candara" panose="020E0502030303020204" pitchFamily="34" charset="0"/>
              </a:rPr>
              <a:t>Impact and adaptation</a:t>
            </a:r>
          </a:p>
          <a:p>
            <a:pPr lvl="1"/>
            <a:r>
              <a:rPr lang="de-DE" dirty="0">
                <a:latin typeface="Candara" panose="020E0502030303020204" pitchFamily="34" charset="0"/>
              </a:rPr>
              <a:t>Nature</a:t>
            </a:r>
          </a:p>
          <a:p>
            <a:pPr lvl="1"/>
            <a:r>
              <a:rPr lang="de-DE" dirty="0">
                <a:latin typeface="Candara" panose="020E0502030303020204" pitchFamily="34" charset="0"/>
              </a:rPr>
              <a:t>Agriculture</a:t>
            </a:r>
          </a:p>
          <a:p>
            <a:pPr lvl="2"/>
            <a:r>
              <a:rPr lang="de-DE" sz="2800" dirty="0">
                <a:latin typeface="Candara" panose="020E0502030303020204" pitchFamily="34" charset="0"/>
              </a:rPr>
              <a:t>Dumb farmers?</a:t>
            </a:r>
          </a:p>
          <a:p>
            <a:pPr lvl="2"/>
            <a:r>
              <a:rPr lang="de-DE" sz="2800" dirty="0">
                <a:latin typeface="Candara" panose="020E0502030303020204" pitchFamily="34" charset="0"/>
              </a:rPr>
              <a:t>Maladaptation</a:t>
            </a:r>
          </a:p>
          <a:p>
            <a:pPr lvl="1"/>
            <a:r>
              <a:rPr lang="de-DE" dirty="0">
                <a:latin typeface="Candara" panose="020E0502030303020204" pitchFamily="34" charset="0"/>
              </a:rPr>
              <a:t>Water</a:t>
            </a:r>
          </a:p>
          <a:p>
            <a:pPr lvl="2"/>
            <a:r>
              <a:rPr lang="de-DE" sz="2800" dirty="0">
                <a:latin typeface="Candara" panose="020E0502030303020204" pitchFamily="34" charset="0"/>
              </a:rPr>
              <a:t>How to adapt</a:t>
            </a:r>
          </a:p>
          <a:p>
            <a:pPr lvl="1"/>
            <a:r>
              <a:rPr lang="de-DE" dirty="0">
                <a:latin typeface="Candara" panose="020E0502030303020204" pitchFamily="34" charset="0"/>
              </a:rPr>
              <a:t>Heat stress</a:t>
            </a:r>
          </a:p>
          <a:p>
            <a:pPr lvl="2"/>
            <a:r>
              <a:rPr lang="de-DE" sz="2800" dirty="0">
                <a:latin typeface="Candara" panose="020E0502030303020204" pitchFamily="34" charset="0"/>
              </a:rPr>
              <a:t>Public v private adaptation</a:t>
            </a:r>
          </a:p>
          <a:p>
            <a:pPr lvl="1"/>
            <a:r>
              <a:rPr lang="de-DE" dirty="0">
                <a:latin typeface="Candara" panose="020E0502030303020204" pitchFamily="34" charset="0"/>
              </a:rPr>
              <a:t>Sea </a:t>
            </a:r>
            <a:r>
              <a:rPr lang="de-DE" dirty="0" err="1">
                <a:latin typeface="Candara" panose="020E0502030303020204" pitchFamily="34" charset="0"/>
              </a:rPr>
              <a:t>level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rise</a:t>
            </a:r>
            <a:endParaRPr lang="de-DE" dirty="0"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736" y="10668"/>
            <a:ext cx="5748528" cy="68366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6092825"/>
            <a:ext cx="7772400" cy="765175"/>
          </a:xfrm>
        </p:spPr>
        <p:txBody>
          <a:bodyPr/>
          <a:lstStyle/>
          <a:p>
            <a:r>
              <a:rPr lang="de-DE" sz="3200" dirty="0">
                <a:latin typeface="Candara" panose="020E0502030303020204" pitchFamily="34" charset="0"/>
              </a:rPr>
              <a:t>The Gruenspecht Rule of Adaptation</a:t>
            </a:r>
            <a:endParaRPr lang="en-GB" sz="3200" dirty="0">
              <a:latin typeface="Candara" panose="020E0502030303020204" pitchFamily="34" charset="0"/>
            </a:endParaRPr>
          </a:p>
        </p:txBody>
      </p:sp>
      <p:pic>
        <p:nvPicPr>
          <p:cNvPr id="322563" name="Picture 3" descr="pic_wonder_grand_beach_l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44450"/>
            <a:ext cx="8208963" cy="61579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736" y="10668"/>
            <a:ext cx="5748528" cy="68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95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898" name="Picture 2" descr="fig-5-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93688"/>
            <a:ext cx="8915400" cy="51165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10" y="0"/>
            <a:ext cx="4950190" cy="6858000"/>
          </a:xfrm>
          <a:prstGeom prst="rect">
            <a:avLst/>
          </a:prstGeom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1143000"/>
          </a:xfrm>
        </p:spPr>
        <p:txBody>
          <a:bodyPr/>
          <a:lstStyle/>
          <a:p>
            <a:pPr eaLnBrk="1" hangingPunct="1"/>
            <a:r>
              <a:rPr lang="de-DE" sz="3600" dirty="0">
                <a:latin typeface="Candara" panose="020E0502030303020204" pitchFamily="34" charset="0"/>
              </a:rPr>
              <a:t>Public maladaptation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5210" y="1143000"/>
            <a:ext cx="4038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de-DE" sz="2600" dirty="0">
                <a:latin typeface="Candara" panose="020E0502030303020204" pitchFamily="34" charset="0"/>
              </a:rPr>
              <a:t>The subsidies for agriculture in Europe have two purposes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2200" dirty="0">
                <a:latin typeface="Candara" panose="020E0502030303020204" pitchFamily="34" charset="0"/>
              </a:rPr>
              <a:t>Reduce regional differences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2200" dirty="0">
                <a:latin typeface="Candara" panose="020E0502030303020204" pitchFamily="34" charset="0"/>
              </a:rPr>
              <a:t>Shield farmers from market volatility</a:t>
            </a:r>
          </a:p>
          <a:p>
            <a:pPr eaLnBrk="1" hangingPunct="1">
              <a:lnSpc>
                <a:spcPct val="90000"/>
              </a:lnSpc>
            </a:pPr>
            <a:r>
              <a:rPr lang="de-DE" sz="2600" dirty="0">
                <a:latin typeface="Candara" panose="020E0502030303020204" pitchFamily="34" charset="0"/>
              </a:rPr>
              <a:t>Trade policy shield farmers from foreign competition</a:t>
            </a:r>
          </a:p>
          <a:p>
            <a:pPr eaLnBrk="1" hangingPunct="1">
              <a:lnSpc>
                <a:spcPct val="90000"/>
              </a:lnSpc>
            </a:pPr>
            <a:endParaRPr lang="de-DE" sz="2600" dirty="0">
              <a:latin typeface="Candara" panose="020E0502030303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e-DE" sz="2600" dirty="0">
                <a:latin typeface="Candara" panose="020E0502030303020204" pitchFamily="34" charset="0"/>
              </a:rPr>
              <a:t>This locks farmers into their current crop choices and management practices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6504"/>
            <a:ext cx="7772400" cy="940904"/>
          </a:xfrm>
        </p:spPr>
        <p:txBody>
          <a:bodyPr/>
          <a:lstStyle/>
          <a:p>
            <a:r>
              <a:rPr lang="de-DE" sz="4000" dirty="0">
                <a:latin typeface="Candara" panose="020E0502030303020204" pitchFamily="34" charset="0"/>
              </a:rPr>
              <a:t>Impacts and Adaptation</a:t>
            </a:r>
            <a:endParaRPr lang="en-GB" sz="4000" dirty="0">
              <a:latin typeface="Candara" panose="020E0502030303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983" y="838200"/>
            <a:ext cx="7772400" cy="4114800"/>
          </a:xfrm>
        </p:spPr>
        <p:txBody>
          <a:bodyPr/>
          <a:lstStyle/>
          <a:p>
            <a:r>
              <a:rPr lang="de-DE" sz="2800" dirty="0">
                <a:latin typeface="Candara" panose="020E0502030303020204" pitchFamily="34" charset="0"/>
              </a:rPr>
              <a:t>Impact and adaptation</a:t>
            </a:r>
          </a:p>
          <a:p>
            <a:pPr lvl="1"/>
            <a:r>
              <a:rPr lang="de-DE" dirty="0">
                <a:latin typeface="Candara" panose="020E0502030303020204" pitchFamily="34" charset="0"/>
              </a:rPr>
              <a:t>Nature</a:t>
            </a:r>
          </a:p>
          <a:p>
            <a:pPr lvl="1"/>
            <a:r>
              <a:rPr lang="de-DE" dirty="0">
                <a:latin typeface="Candara" panose="020E0502030303020204" pitchFamily="34" charset="0"/>
              </a:rPr>
              <a:t>Agriculture</a:t>
            </a:r>
          </a:p>
          <a:p>
            <a:pPr lvl="2"/>
            <a:r>
              <a:rPr lang="de-DE" sz="2800" dirty="0">
                <a:latin typeface="Candara" panose="020E0502030303020204" pitchFamily="34" charset="0"/>
              </a:rPr>
              <a:t>Dumb farmers?</a:t>
            </a:r>
          </a:p>
          <a:p>
            <a:pPr lvl="2"/>
            <a:r>
              <a:rPr lang="de-DE" sz="2800" dirty="0">
                <a:latin typeface="Candara" panose="020E0502030303020204" pitchFamily="34" charset="0"/>
              </a:rPr>
              <a:t>Maladaptation</a:t>
            </a:r>
          </a:p>
          <a:p>
            <a:pPr lvl="1"/>
            <a:r>
              <a:rPr lang="de-DE" b="1" dirty="0">
                <a:latin typeface="Candara" panose="020E0502030303020204" pitchFamily="34" charset="0"/>
              </a:rPr>
              <a:t>Water</a:t>
            </a:r>
          </a:p>
          <a:p>
            <a:pPr lvl="2"/>
            <a:r>
              <a:rPr lang="de-DE" sz="2800" b="1" dirty="0">
                <a:latin typeface="Candara" panose="020E0502030303020204" pitchFamily="34" charset="0"/>
              </a:rPr>
              <a:t>How to adapt</a:t>
            </a:r>
          </a:p>
          <a:p>
            <a:pPr lvl="1"/>
            <a:r>
              <a:rPr lang="de-DE" dirty="0">
                <a:latin typeface="Candara" panose="020E0502030303020204" pitchFamily="34" charset="0"/>
              </a:rPr>
              <a:t>Heat stress</a:t>
            </a:r>
          </a:p>
          <a:p>
            <a:pPr lvl="2"/>
            <a:r>
              <a:rPr lang="de-DE" sz="2800" dirty="0">
                <a:latin typeface="Candara" panose="020E0502030303020204" pitchFamily="34" charset="0"/>
              </a:rPr>
              <a:t>Public v private adaptation</a:t>
            </a:r>
          </a:p>
          <a:p>
            <a:pPr lvl="1"/>
            <a:r>
              <a:rPr lang="de-DE" dirty="0">
                <a:latin typeface="Candara" panose="020E0502030303020204" pitchFamily="34" charset="0"/>
              </a:rPr>
              <a:t>Sea </a:t>
            </a:r>
            <a:r>
              <a:rPr lang="de-DE" dirty="0" err="1">
                <a:latin typeface="Candara" panose="020E0502030303020204" pitchFamily="34" charset="0"/>
              </a:rPr>
              <a:t>level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rise</a:t>
            </a:r>
            <a:endParaRPr lang="de-DE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017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200" dirty="0">
                <a:latin typeface="Candara" panose="020E0502030303020204" pitchFamily="34" charset="0"/>
              </a:rPr>
              <a:t>Impacts of Climate</a:t>
            </a:r>
            <a:endParaRPr lang="en-GB" sz="3200" dirty="0">
              <a:latin typeface="Candara" panose="020E0502030303020204" pitchFamily="34" charset="0"/>
            </a:endParaRPr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Changing temperatures, precipitation and atmospheric composition affect plants and animals, both in managed and in unmanaged systems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The specialised are likely to loose, as are the marginalised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Climate change affects water (for drinking, irrigation, cooling), droughts and floods</a:t>
            </a:r>
          </a:p>
        </p:txBody>
      </p:sp>
    </p:spTree>
    <p:extLst>
      <p:ext uri="{BB962C8B-B14F-4D97-AF65-F5344CB8AC3E}">
        <p14:creationId xmlns:p14="http://schemas.microsoft.com/office/powerpoint/2010/main" val="3077177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" y="-423290"/>
            <a:ext cx="9176426" cy="1644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93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de-DE" sz="3600" dirty="0">
                <a:latin typeface="Candara" panose="020E0502030303020204" pitchFamily="34" charset="0"/>
              </a:rPr>
              <a:t>How to adapt?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de-DE" sz="2600" dirty="0">
                <a:latin typeface="Candara" panose="020E0502030303020204" pitchFamily="34" charset="0"/>
              </a:rPr>
              <a:t>Uncertainty is a major challenge in adaptation, but it really only matters with long-lived, water-related infrastructure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2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76200"/>
            <a:ext cx="7772400" cy="1143000"/>
          </a:xfrm>
        </p:spPr>
        <p:txBody>
          <a:bodyPr/>
          <a:lstStyle/>
          <a:p>
            <a:r>
              <a:rPr lang="de-DE" sz="3200" dirty="0">
                <a:latin typeface="Candara" panose="020E0502030303020204" pitchFamily="34" charset="0"/>
              </a:rPr>
              <a:t>Lectures</a:t>
            </a:r>
            <a:endParaRPr lang="en-GB" sz="3200" dirty="0">
              <a:latin typeface="Candara" panose="020E0502030303020204" pitchFamily="34" charset="0"/>
            </a:endParaRP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838200"/>
            <a:ext cx="7772400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ndara" panose="020E0502030303020204" pitchFamily="34" charset="0"/>
              </a:rPr>
              <a:t>Science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andara" panose="020E0502030303020204" pitchFamily="34" charset="0"/>
              </a:rPr>
              <a:t>Scenarios &amp; emission reduction options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andara" panose="020E0502030303020204" pitchFamily="34" charset="0"/>
              </a:rPr>
              <a:t>Costs of emission reduction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andara" panose="020E0502030303020204" pitchFamily="34" charset="0"/>
              </a:rPr>
              <a:t>Instruments for emission reduction</a:t>
            </a:r>
          </a:p>
          <a:p>
            <a:pPr>
              <a:lnSpc>
                <a:spcPct val="90000"/>
              </a:lnSpc>
            </a:pPr>
            <a:r>
              <a:rPr lang="en-US" b="1" dirty="0">
                <a:latin typeface="Candara" panose="020E0502030303020204" pitchFamily="34" charset="0"/>
              </a:rPr>
              <a:t>Impacts of climate change &amp; adaptation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andara" panose="020E0502030303020204" pitchFamily="34" charset="0"/>
              </a:rPr>
              <a:t>Economic impacts of climate change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andara" panose="020E0502030303020204" pitchFamily="34" charset="0"/>
              </a:rPr>
              <a:t>Climate and development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andara" panose="020E0502030303020204" pitchFamily="34" charset="0"/>
              </a:rPr>
              <a:t>Optimal emission reduction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andara" panose="020E0502030303020204" pitchFamily="34" charset="0"/>
              </a:rPr>
              <a:t>Discounting, uncertainty, equity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andara" panose="020E0502030303020204" pitchFamily="34" charset="0"/>
              </a:rPr>
              <a:t>International environmental agreements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0"/>
    </mc:Choice>
    <mc:Fallback xmlns="">
      <p:transition spd="slow" advTm="653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461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de-DE" sz="3600" dirty="0">
                <a:latin typeface="Candara" panose="020E0502030303020204" pitchFamily="34" charset="0"/>
              </a:rPr>
              <a:t>How to adapt?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de-DE" sz="2600" dirty="0">
                <a:latin typeface="Candara" panose="020E0502030303020204" pitchFamily="34" charset="0"/>
              </a:rPr>
              <a:t>Uncertainty is the main challenge in adaptation, and it really only matters with long-lived, water-related infrastructure</a:t>
            </a:r>
          </a:p>
          <a:p>
            <a:pPr eaLnBrk="1" hangingPunct="1">
              <a:lnSpc>
                <a:spcPct val="90000"/>
              </a:lnSpc>
            </a:pPr>
            <a:r>
              <a:rPr lang="de-DE" sz="2600" dirty="0">
                <a:latin typeface="Candara" panose="020E0502030303020204" pitchFamily="34" charset="0"/>
              </a:rPr>
              <a:t>If you know that the future will be different, but you don‘t know how, you should be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2200" dirty="0">
                <a:latin typeface="Candara" panose="020E0502030303020204" pitchFamily="34" charset="0"/>
              </a:rPr>
              <a:t>More robust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2200" dirty="0">
                <a:latin typeface="Candara" panose="020E0502030303020204" pitchFamily="34" charset="0"/>
              </a:rPr>
              <a:t>More flexible</a:t>
            </a:r>
          </a:p>
          <a:p>
            <a:pPr eaLnBrk="1" hangingPunct="1">
              <a:lnSpc>
                <a:spcPct val="90000"/>
              </a:lnSpc>
            </a:pPr>
            <a:r>
              <a:rPr lang="de-DE" sz="2600" dirty="0">
                <a:latin typeface="Candara" panose="020E0502030303020204" pitchFamily="34" charset="0"/>
              </a:rPr>
              <a:t>Elsewhere, systems turn over much faster than climate will change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6504"/>
            <a:ext cx="7772400" cy="940904"/>
          </a:xfrm>
        </p:spPr>
        <p:txBody>
          <a:bodyPr/>
          <a:lstStyle/>
          <a:p>
            <a:r>
              <a:rPr lang="de-DE" sz="4000" dirty="0">
                <a:latin typeface="Candara" panose="020E0502030303020204" pitchFamily="34" charset="0"/>
              </a:rPr>
              <a:t>Impacts and Adaptation</a:t>
            </a:r>
            <a:endParaRPr lang="en-GB" sz="4000" dirty="0">
              <a:latin typeface="Candara" panose="020E0502030303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983" y="838200"/>
            <a:ext cx="7772400" cy="4114800"/>
          </a:xfrm>
        </p:spPr>
        <p:txBody>
          <a:bodyPr/>
          <a:lstStyle/>
          <a:p>
            <a:r>
              <a:rPr lang="de-DE" sz="2800" dirty="0">
                <a:latin typeface="Candara" panose="020E0502030303020204" pitchFamily="34" charset="0"/>
              </a:rPr>
              <a:t>Impact and adaptation</a:t>
            </a:r>
          </a:p>
          <a:p>
            <a:pPr lvl="1"/>
            <a:r>
              <a:rPr lang="de-DE" dirty="0">
                <a:latin typeface="Candara" panose="020E0502030303020204" pitchFamily="34" charset="0"/>
              </a:rPr>
              <a:t>Nature</a:t>
            </a:r>
          </a:p>
          <a:p>
            <a:pPr lvl="1"/>
            <a:r>
              <a:rPr lang="de-DE" dirty="0">
                <a:latin typeface="Candara" panose="020E0502030303020204" pitchFamily="34" charset="0"/>
              </a:rPr>
              <a:t>Agriculture</a:t>
            </a:r>
          </a:p>
          <a:p>
            <a:pPr lvl="2"/>
            <a:r>
              <a:rPr lang="de-DE" sz="2800" dirty="0">
                <a:latin typeface="Candara" panose="020E0502030303020204" pitchFamily="34" charset="0"/>
              </a:rPr>
              <a:t>Dumb farmers?</a:t>
            </a:r>
          </a:p>
          <a:p>
            <a:pPr lvl="2"/>
            <a:r>
              <a:rPr lang="de-DE" sz="2800" dirty="0">
                <a:latin typeface="Candara" panose="020E0502030303020204" pitchFamily="34" charset="0"/>
              </a:rPr>
              <a:t>Maladaptation</a:t>
            </a:r>
          </a:p>
          <a:p>
            <a:pPr lvl="1"/>
            <a:r>
              <a:rPr lang="de-DE" dirty="0">
                <a:latin typeface="Candara" panose="020E0502030303020204" pitchFamily="34" charset="0"/>
              </a:rPr>
              <a:t>Water</a:t>
            </a:r>
          </a:p>
          <a:p>
            <a:pPr lvl="2"/>
            <a:r>
              <a:rPr lang="de-DE" sz="2800" dirty="0">
                <a:latin typeface="Candara" panose="020E0502030303020204" pitchFamily="34" charset="0"/>
              </a:rPr>
              <a:t>How to adapt</a:t>
            </a:r>
          </a:p>
          <a:p>
            <a:pPr lvl="1"/>
            <a:r>
              <a:rPr lang="de-DE" b="1" dirty="0">
                <a:latin typeface="Candara" panose="020E0502030303020204" pitchFamily="34" charset="0"/>
              </a:rPr>
              <a:t>Heat stress</a:t>
            </a:r>
          </a:p>
          <a:p>
            <a:pPr lvl="2"/>
            <a:r>
              <a:rPr lang="de-DE" sz="2800" b="1" dirty="0">
                <a:latin typeface="Candara" panose="020E0502030303020204" pitchFamily="34" charset="0"/>
              </a:rPr>
              <a:t>Public v private adaptation</a:t>
            </a:r>
          </a:p>
          <a:p>
            <a:pPr lvl="1"/>
            <a:r>
              <a:rPr lang="de-DE" dirty="0">
                <a:latin typeface="Candara" panose="020E0502030303020204" pitchFamily="34" charset="0"/>
              </a:rPr>
              <a:t>Sea </a:t>
            </a:r>
            <a:r>
              <a:rPr lang="de-DE" dirty="0" err="1">
                <a:latin typeface="Candara" panose="020E0502030303020204" pitchFamily="34" charset="0"/>
              </a:rPr>
              <a:t>level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rise</a:t>
            </a:r>
            <a:endParaRPr lang="de-DE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513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200" dirty="0">
                <a:latin typeface="Candara" panose="020E0502030303020204" pitchFamily="34" charset="0"/>
              </a:rPr>
              <a:t>Impacts of Climate</a:t>
            </a:r>
            <a:endParaRPr lang="en-GB" sz="3200" dirty="0">
              <a:latin typeface="Candara" panose="020E0502030303020204" pitchFamily="34" charset="0"/>
            </a:endParaRPr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Changing temperatures, precipitation and atmospheric composition affect plants and animals, both in managed and in unmanaged systems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The specialised are likely to loose, as are the marginalised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Climate change affects water (for drinking, irrigation, cooling), droughts and floods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Climate change affects energy production and consumption; tourism; construction; transport; labour productivity and so on</a:t>
            </a:r>
            <a:endParaRPr lang="en-GB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219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200" dirty="0">
                <a:latin typeface="Candara" panose="020E0502030303020204" pitchFamily="34" charset="0"/>
              </a:rPr>
              <a:t>Impacts of Climate -2</a:t>
            </a:r>
            <a:endParaRPr lang="en-GB" sz="3200" dirty="0">
              <a:latin typeface="Candara" panose="020E0502030303020204" pitchFamily="34" charset="0"/>
            </a:endParaRP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Climate change also affects human health, through heat stress (cardiovascular, respiratory), cold stress (cardiovascular), vector-borne diseases (malaria, dengue fever, schistosomiasis), other infectuous diseases (cholera), water and food quantity and quality, air pollution, and extreme weather events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Sea level rise leads to land loss and higher costs for coastal protection, wetland loss, saltwater intrusion</a:t>
            </a:r>
          </a:p>
          <a:p>
            <a:pPr>
              <a:lnSpc>
                <a:spcPct val="90000"/>
              </a:lnSpc>
              <a:buNone/>
            </a:pPr>
            <a:endParaRPr lang="en-GB" sz="2800" dirty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de-DE" sz="3600" dirty="0">
                <a:latin typeface="Candara" panose="020E0502030303020204" pitchFamily="34" charset="0"/>
              </a:rPr>
              <a:t>Public v private adaptation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de-DE" sz="2600" dirty="0">
                <a:latin typeface="Candara" panose="020E0502030303020204" pitchFamily="34" charset="0"/>
              </a:rPr>
              <a:t>During a heat wave, you should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2200" dirty="0">
                <a:latin typeface="Candara" panose="020E0502030303020204" pitchFamily="34" charset="0"/>
              </a:rPr>
              <a:t>Wear little clothes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2200" dirty="0">
                <a:latin typeface="Candara" panose="020E0502030303020204" pitchFamily="34" charset="0"/>
              </a:rPr>
              <a:t>Stay calm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2200" dirty="0">
                <a:latin typeface="Candara" panose="020E0502030303020204" pitchFamily="34" charset="0"/>
              </a:rPr>
              <a:t>Keep out of sun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2200" dirty="0">
                <a:latin typeface="Candara" panose="020E0502030303020204" pitchFamily="34" charset="0"/>
              </a:rPr>
              <a:t>Drink lots (but no alcohol)</a:t>
            </a:r>
          </a:p>
          <a:p>
            <a:pPr eaLnBrk="1" hangingPunct="1">
              <a:lnSpc>
                <a:spcPct val="90000"/>
              </a:lnSpc>
            </a:pPr>
            <a:r>
              <a:rPr lang="de-DE" sz="2600" dirty="0">
                <a:latin typeface="Candara" panose="020E0502030303020204" pitchFamily="34" charset="0"/>
              </a:rPr>
              <a:t>Some adaptation is collective: Siestas and </a:t>
            </a:r>
            <a:r>
              <a:rPr lang="de-DE" sz="2600" dirty="0" err="1">
                <a:latin typeface="Candara" panose="020E0502030303020204" pitchFamily="34" charset="0"/>
              </a:rPr>
              <a:t>late</a:t>
            </a:r>
            <a:r>
              <a:rPr lang="de-DE" sz="2600" dirty="0">
                <a:latin typeface="Candara" panose="020E0502030303020204" pitchFamily="34" charset="0"/>
              </a:rPr>
              <a:t> </a:t>
            </a:r>
            <a:r>
              <a:rPr lang="de-DE" sz="2600" dirty="0" err="1">
                <a:latin typeface="Candara" panose="020E0502030303020204" pitchFamily="34" charset="0"/>
              </a:rPr>
              <a:t>dinners</a:t>
            </a:r>
            <a:r>
              <a:rPr lang="de-DE" sz="2600" dirty="0">
                <a:latin typeface="Candara" panose="020E0502030303020204" pitchFamily="34" charset="0"/>
              </a:rPr>
              <a:t> make physiological sense in hot places</a:t>
            </a:r>
          </a:p>
          <a:p>
            <a:pPr eaLnBrk="1" hangingPunct="1">
              <a:lnSpc>
                <a:spcPct val="90000"/>
              </a:lnSpc>
            </a:pPr>
            <a:r>
              <a:rPr lang="de-DE" sz="2600" dirty="0">
                <a:latin typeface="Candara" panose="020E0502030303020204" pitchFamily="34" charset="0"/>
              </a:rPr>
              <a:t>At best, the government should run a heat awareness and preparedness campaign</a:t>
            </a:r>
          </a:p>
          <a:p>
            <a:pPr eaLnBrk="1" hangingPunct="1">
              <a:lnSpc>
                <a:spcPct val="90000"/>
              </a:lnSpc>
            </a:pPr>
            <a:endParaRPr lang="de-DE" sz="2600" dirty="0">
              <a:latin typeface="Candara" panose="020E0502030303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e-DE" sz="2600" dirty="0">
                <a:latin typeface="Candara" panose="020E0502030303020204" pitchFamily="34" charset="0"/>
              </a:rPr>
              <a:t>During the 2003 heat wave in France, many people died because of public failures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de-DE" sz="3600" dirty="0">
                <a:latin typeface="Candara" panose="020E0502030303020204" pitchFamily="34" charset="0"/>
              </a:rPr>
              <a:t>Public v private adaptation -2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76829"/>
            <a:ext cx="71628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de-DE" sz="2600" dirty="0">
                <a:latin typeface="Candara" panose="020E0502030303020204" pitchFamily="34" charset="0"/>
              </a:rPr>
              <a:t>During the 2003 heat wave in France, many people died because of public failures</a:t>
            </a:r>
          </a:p>
          <a:p>
            <a:pPr eaLnBrk="1" hangingPunct="1">
              <a:lnSpc>
                <a:spcPct val="90000"/>
              </a:lnSpc>
            </a:pPr>
            <a:r>
              <a:rPr lang="de-DE" sz="2600" dirty="0">
                <a:latin typeface="Candara" panose="020E0502030303020204" pitchFamily="34" charset="0"/>
              </a:rPr>
              <a:t>Medical professionals were on holiday, and there was no procedure for calling them back</a:t>
            </a:r>
          </a:p>
          <a:p>
            <a:pPr eaLnBrk="1" hangingPunct="1">
              <a:lnSpc>
                <a:spcPct val="90000"/>
              </a:lnSpc>
            </a:pPr>
            <a:r>
              <a:rPr lang="de-DE" sz="2600" dirty="0">
                <a:latin typeface="Candara" panose="020E0502030303020204" pitchFamily="34" charset="0"/>
              </a:rPr>
              <a:t>Shopping malls are air-conditioned; security personnel removed people seeking relief from the heat</a:t>
            </a:r>
          </a:p>
          <a:p>
            <a:pPr eaLnBrk="1" hangingPunct="1">
              <a:lnSpc>
                <a:spcPct val="90000"/>
              </a:lnSpc>
            </a:pPr>
            <a:endParaRPr lang="de-DE" sz="2600" dirty="0">
              <a:latin typeface="Candara" panose="020E0502030303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e-DE" sz="2600" dirty="0">
                <a:latin typeface="Candara" panose="020E0502030303020204" pitchFamily="34" charset="0"/>
              </a:rPr>
              <a:t>In crime-ridden areas, people were afraid to open their windows</a:t>
            </a:r>
          </a:p>
          <a:p>
            <a:pPr eaLnBrk="1" hangingPunct="1">
              <a:lnSpc>
                <a:spcPct val="90000"/>
              </a:lnSpc>
            </a:pPr>
            <a:r>
              <a:rPr lang="de-DE" sz="2600" dirty="0">
                <a:latin typeface="Candara" panose="020E0502030303020204" pitchFamily="34" charset="0"/>
              </a:rPr>
              <a:t>Poor people could not afford to turn on their fans</a:t>
            </a:r>
          </a:p>
          <a:p>
            <a:pPr eaLnBrk="1" hangingPunct="1">
              <a:lnSpc>
                <a:spcPct val="90000"/>
              </a:lnSpc>
            </a:pPr>
            <a:r>
              <a:rPr lang="de-DE" sz="2600" dirty="0">
                <a:latin typeface="Candara" panose="020E0502030303020204" pitchFamily="34" charset="0"/>
              </a:rPr>
              <a:t>Public intervention complements private adaptation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766" y="1050772"/>
            <a:ext cx="2084234" cy="13114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276600"/>
            <a:ext cx="3657600" cy="91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321" y="4267200"/>
            <a:ext cx="2147680" cy="160905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6504"/>
            <a:ext cx="7772400" cy="940904"/>
          </a:xfrm>
        </p:spPr>
        <p:txBody>
          <a:bodyPr/>
          <a:lstStyle/>
          <a:p>
            <a:r>
              <a:rPr lang="de-DE" sz="4000" dirty="0">
                <a:latin typeface="Candara" panose="020E0502030303020204" pitchFamily="34" charset="0"/>
              </a:rPr>
              <a:t>Impacts and Adaptation</a:t>
            </a:r>
            <a:endParaRPr lang="en-GB" sz="4000" dirty="0">
              <a:latin typeface="Candara" panose="020E0502030303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983" y="838200"/>
            <a:ext cx="7772400" cy="4114800"/>
          </a:xfrm>
        </p:spPr>
        <p:txBody>
          <a:bodyPr/>
          <a:lstStyle/>
          <a:p>
            <a:r>
              <a:rPr lang="de-DE" sz="2800" dirty="0">
                <a:latin typeface="Candara" panose="020E0502030303020204" pitchFamily="34" charset="0"/>
              </a:rPr>
              <a:t>Impact and adaptation</a:t>
            </a:r>
          </a:p>
          <a:p>
            <a:pPr lvl="1"/>
            <a:r>
              <a:rPr lang="de-DE" dirty="0">
                <a:latin typeface="Candara" panose="020E0502030303020204" pitchFamily="34" charset="0"/>
              </a:rPr>
              <a:t>Nature</a:t>
            </a:r>
          </a:p>
          <a:p>
            <a:pPr lvl="1"/>
            <a:r>
              <a:rPr lang="de-DE" dirty="0">
                <a:latin typeface="Candara" panose="020E0502030303020204" pitchFamily="34" charset="0"/>
              </a:rPr>
              <a:t>Agriculture</a:t>
            </a:r>
          </a:p>
          <a:p>
            <a:pPr lvl="2"/>
            <a:r>
              <a:rPr lang="de-DE" sz="2800" dirty="0">
                <a:latin typeface="Candara" panose="020E0502030303020204" pitchFamily="34" charset="0"/>
              </a:rPr>
              <a:t>Dumb farmers?</a:t>
            </a:r>
          </a:p>
          <a:p>
            <a:pPr lvl="2"/>
            <a:r>
              <a:rPr lang="de-DE" sz="2800" dirty="0">
                <a:latin typeface="Candara" panose="020E0502030303020204" pitchFamily="34" charset="0"/>
              </a:rPr>
              <a:t>Maladaptation</a:t>
            </a:r>
          </a:p>
          <a:p>
            <a:pPr lvl="1"/>
            <a:r>
              <a:rPr lang="de-DE" dirty="0">
                <a:latin typeface="Candara" panose="020E0502030303020204" pitchFamily="34" charset="0"/>
              </a:rPr>
              <a:t>Water</a:t>
            </a:r>
          </a:p>
          <a:p>
            <a:pPr lvl="2"/>
            <a:r>
              <a:rPr lang="de-DE" sz="2800" dirty="0">
                <a:latin typeface="Candara" panose="020E0502030303020204" pitchFamily="34" charset="0"/>
              </a:rPr>
              <a:t>How to adapt</a:t>
            </a:r>
          </a:p>
          <a:p>
            <a:pPr lvl="1"/>
            <a:r>
              <a:rPr lang="de-DE" dirty="0">
                <a:latin typeface="Candara" panose="020E0502030303020204" pitchFamily="34" charset="0"/>
              </a:rPr>
              <a:t>Heat stress</a:t>
            </a:r>
          </a:p>
          <a:p>
            <a:pPr lvl="2"/>
            <a:r>
              <a:rPr lang="de-DE" sz="2800" dirty="0">
                <a:latin typeface="Candara" panose="020E0502030303020204" pitchFamily="34" charset="0"/>
              </a:rPr>
              <a:t>Public v private adaptation</a:t>
            </a:r>
          </a:p>
          <a:p>
            <a:pPr lvl="1"/>
            <a:r>
              <a:rPr lang="de-DE" b="1" dirty="0">
                <a:latin typeface="Candara" panose="020E0502030303020204" pitchFamily="34" charset="0"/>
              </a:rPr>
              <a:t>Sea </a:t>
            </a:r>
            <a:r>
              <a:rPr lang="de-DE" b="1" dirty="0" err="1">
                <a:latin typeface="Candara" panose="020E0502030303020204" pitchFamily="34" charset="0"/>
              </a:rPr>
              <a:t>level</a:t>
            </a:r>
            <a:r>
              <a:rPr lang="de-DE" b="1" dirty="0">
                <a:latin typeface="Candara" panose="020E0502030303020204" pitchFamily="34" charset="0"/>
              </a:rPr>
              <a:t> </a:t>
            </a:r>
            <a:r>
              <a:rPr lang="de-DE" b="1" dirty="0" err="1">
                <a:latin typeface="Candara" panose="020E0502030303020204" pitchFamily="34" charset="0"/>
              </a:rPr>
              <a:t>rise</a:t>
            </a:r>
            <a:endParaRPr lang="de-DE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160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200" dirty="0">
                <a:latin typeface="Candara" panose="020E0502030303020204" pitchFamily="34" charset="0"/>
              </a:rPr>
              <a:t>Impacts of Climate -2</a:t>
            </a:r>
            <a:endParaRPr lang="en-GB" sz="3200" dirty="0">
              <a:latin typeface="Candara" panose="020E0502030303020204" pitchFamily="34" charset="0"/>
            </a:endParaRP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Climate change also affects human health, through heat stress (cardiovascular, respiratory), cold stress (cardiovascular), vector-borne diseases (malaria, dengue fever, schistosomiasis), other infectuous diseases (cholera), water and food quantity and quality, air pollution, and extreme weather events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Sea level rise leads to land loss and higher costs for coastal protection, wetland loss, saltwater intrusion</a:t>
            </a:r>
          </a:p>
          <a:p>
            <a:pPr>
              <a:lnSpc>
                <a:spcPct val="90000"/>
              </a:lnSpc>
              <a:buNone/>
            </a:pPr>
            <a:endParaRPr lang="en-GB" sz="28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415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22" name="Picture 2" descr="fig-6-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28600"/>
            <a:ext cx="8991600" cy="58388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6504"/>
            <a:ext cx="7772400" cy="940904"/>
          </a:xfrm>
        </p:spPr>
        <p:txBody>
          <a:bodyPr/>
          <a:lstStyle/>
          <a:p>
            <a:r>
              <a:rPr lang="de-DE" sz="4000" dirty="0">
                <a:latin typeface="Candara" panose="020E0502030303020204" pitchFamily="34" charset="0"/>
              </a:rPr>
              <a:t>Impacts and Adaptation</a:t>
            </a:r>
            <a:endParaRPr lang="en-GB" sz="4000" dirty="0">
              <a:latin typeface="Candara" panose="020E0502030303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983" y="838200"/>
            <a:ext cx="7772400" cy="4114800"/>
          </a:xfrm>
        </p:spPr>
        <p:txBody>
          <a:bodyPr/>
          <a:lstStyle/>
          <a:p>
            <a:r>
              <a:rPr lang="de-DE" sz="2800" b="1" dirty="0">
                <a:latin typeface="Candara" panose="020E0502030303020204" pitchFamily="34" charset="0"/>
              </a:rPr>
              <a:t>Impact and adaptation</a:t>
            </a:r>
          </a:p>
          <a:p>
            <a:pPr lvl="1"/>
            <a:r>
              <a:rPr lang="de-DE" b="1" dirty="0">
                <a:latin typeface="Candara" panose="020E0502030303020204" pitchFamily="34" charset="0"/>
              </a:rPr>
              <a:t>Nature</a:t>
            </a:r>
          </a:p>
          <a:p>
            <a:pPr lvl="1"/>
            <a:r>
              <a:rPr lang="de-DE" dirty="0">
                <a:latin typeface="Candara" panose="020E0502030303020204" pitchFamily="34" charset="0"/>
              </a:rPr>
              <a:t>Agriculture</a:t>
            </a:r>
          </a:p>
          <a:p>
            <a:pPr lvl="2"/>
            <a:r>
              <a:rPr lang="de-DE" sz="2800" dirty="0">
                <a:latin typeface="Candara" panose="020E0502030303020204" pitchFamily="34" charset="0"/>
              </a:rPr>
              <a:t>Dumb farmers?</a:t>
            </a:r>
          </a:p>
          <a:p>
            <a:pPr lvl="2"/>
            <a:r>
              <a:rPr lang="de-DE" sz="2800" dirty="0">
                <a:latin typeface="Candara" panose="020E0502030303020204" pitchFamily="34" charset="0"/>
              </a:rPr>
              <a:t>Maladaptation</a:t>
            </a:r>
          </a:p>
          <a:p>
            <a:pPr lvl="1"/>
            <a:r>
              <a:rPr lang="de-DE" dirty="0">
                <a:latin typeface="Candara" panose="020E0502030303020204" pitchFamily="34" charset="0"/>
              </a:rPr>
              <a:t>Water</a:t>
            </a:r>
          </a:p>
          <a:p>
            <a:pPr lvl="2"/>
            <a:r>
              <a:rPr lang="de-DE" sz="2800" dirty="0">
                <a:latin typeface="Candara" panose="020E0502030303020204" pitchFamily="34" charset="0"/>
              </a:rPr>
              <a:t>How to adapt</a:t>
            </a:r>
          </a:p>
          <a:p>
            <a:pPr lvl="1"/>
            <a:r>
              <a:rPr lang="de-DE" dirty="0">
                <a:latin typeface="Candara" panose="020E0502030303020204" pitchFamily="34" charset="0"/>
              </a:rPr>
              <a:t>Heat stress</a:t>
            </a:r>
          </a:p>
          <a:p>
            <a:pPr lvl="2"/>
            <a:r>
              <a:rPr lang="de-DE" sz="2800" dirty="0">
                <a:latin typeface="Candara" panose="020E0502030303020204" pitchFamily="34" charset="0"/>
              </a:rPr>
              <a:t>Public v private adaptation</a:t>
            </a:r>
          </a:p>
          <a:p>
            <a:pPr lvl="1"/>
            <a:r>
              <a:rPr lang="de-DE" dirty="0">
                <a:latin typeface="Candara" panose="020E0502030303020204" pitchFamily="34" charset="0"/>
              </a:rPr>
              <a:t>Sea </a:t>
            </a:r>
            <a:r>
              <a:rPr lang="de-DE" dirty="0" err="1">
                <a:latin typeface="Candara" panose="020E0502030303020204" pitchFamily="34" charset="0"/>
              </a:rPr>
              <a:t>level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rise</a:t>
            </a:r>
            <a:endParaRPr lang="de-DE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768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200" dirty="0">
                <a:latin typeface="Candara" panose="020E0502030303020204" pitchFamily="34" charset="0"/>
              </a:rPr>
              <a:t>Impacts of Climate</a:t>
            </a:r>
            <a:endParaRPr lang="en-GB" sz="3200" dirty="0">
              <a:latin typeface="Candara" panose="020E0502030303020204" pitchFamily="34" charset="0"/>
            </a:endParaRPr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Changing temperatures, precipitation and atmospheric composition affect plants and animals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2" y="-6019800"/>
            <a:ext cx="9156032" cy="919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50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200" dirty="0">
                <a:latin typeface="Candara" panose="020E0502030303020204" pitchFamily="34" charset="0"/>
              </a:rPr>
              <a:t>Impacts of Climate</a:t>
            </a:r>
            <a:endParaRPr lang="en-GB" sz="3200" dirty="0">
              <a:latin typeface="Candara" panose="020E0502030303020204" pitchFamily="34" charset="0"/>
            </a:endParaRPr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Changing temperatures, precipitation and atmospheric composition affect plants and animals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The specialised are likely to loose, as are the marginalised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564C3-0EF7-4484-AC61-03D014FAB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99" y="3232265"/>
            <a:ext cx="5334001" cy="35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18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person, indoor, green&#10;&#10;Description automatically generated">
            <a:extLst>
              <a:ext uri="{FF2B5EF4-FFF2-40B4-BE49-F238E27FC236}">
                <a16:creationId xmlns:a16="http://schemas.microsoft.com/office/drawing/2014/main" id="{3449EB9C-7D8A-4C39-9559-22D4150D30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1" t="17778" r="27685" b="26667"/>
          <a:stretch/>
        </p:blipFill>
        <p:spPr>
          <a:xfrm>
            <a:off x="76200" y="76200"/>
            <a:ext cx="5071872" cy="3962400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C80CD4F-74AE-4A00-8D10-609B271565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" t="14897" r="6728" b="23992"/>
          <a:stretch/>
        </p:blipFill>
        <p:spPr>
          <a:xfrm>
            <a:off x="225830" y="3124200"/>
            <a:ext cx="6303136" cy="3095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3048000" cy="449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46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200" dirty="0">
                <a:latin typeface="Candara" panose="020E0502030303020204" pitchFamily="34" charset="0"/>
              </a:rPr>
              <a:t>Impacts of Climate</a:t>
            </a:r>
            <a:endParaRPr lang="en-GB" sz="3200" dirty="0">
              <a:latin typeface="Candara" panose="020E0502030303020204" pitchFamily="34" charset="0"/>
            </a:endParaRPr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Changing temperatures, precipitation and atmospheric composition affect plants and animals, </a:t>
            </a:r>
            <a:r>
              <a:rPr lang="de-DE" sz="2800" b="1" dirty="0">
                <a:latin typeface="Candara" panose="020E0502030303020204" pitchFamily="34" charset="0"/>
              </a:rPr>
              <a:t>both in managed and in unmanaged systems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The specialised are likely to loose, as are the marginalised</a:t>
            </a:r>
          </a:p>
        </p:txBody>
      </p:sp>
    </p:spTree>
    <p:extLst>
      <p:ext uri="{BB962C8B-B14F-4D97-AF65-F5344CB8AC3E}">
        <p14:creationId xmlns:p14="http://schemas.microsoft.com/office/powerpoint/2010/main" val="3807739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6504"/>
            <a:ext cx="7772400" cy="940904"/>
          </a:xfrm>
        </p:spPr>
        <p:txBody>
          <a:bodyPr/>
          <a:lstStyle/>
          <a:p>
            <a:r>
              <a:rPr lang="de-DE" sz="4000" dirty="0">
                <a:latin typeface="Candara" panose="020E0502030303020204" pitchFamily="34" charset="0"/>
              </a:rPr>
              <a:t>Impacts and Adaptation</a:t>
            </a:r>
            <a:endParaRPr lang="en-GB" sz="4000" dirty="0">
              <a:latin typeface="Candara" panose="020E0502030303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983" y="838200"/>
            <a:ext cx="7772400" cy="4114800"/>
          </a:xfrm>
        </p:spPr>
        <p:txBody>
          <a:bodyPr/>
          <a:lstStyle/>
          <a:p>
            <a:r>
              <a:rPr lang="de-DE" sz="2800" dirty="0">
                <a:latin typeface="Candara" panose="020E0502030303020204" pitchFamily="34" charset="0"/>
              </a:rPr>
              <a:t>Impact and adaptation</a:t>
            </a:r>
          </a:p>
          <a:p>
            <a:pPr lvl="1"/>
            <a:r>
              <a:rPr lang="de-DE" dirty="0">
                <a:latin typeface="Candara" panose="020E0502030303020204" pitchFamily="34" charset="0"/>
              </a:rPr>
              <a:t>Nature</a:t>
            </a:r>
          </a:p>
          <a:p>
            <a:pPr lvl="1"/>
            <a:r>
              <a:rPr lang="de-DE" b="1" dirty="0">
                <a:latin typeface="Candara" panose="020E0502030303020204" pitchFamily="34" charset="0"/>
              </a:rPr>
              <a:t>Agriculture</a:t>
            </a:r>
          </a:p>
          <a:p>
            <a:pPr lvl="2"/>
            <a:r>
              <a:rPr lang="de-DE" sz="2800" b="1" dirty="0">
                <a:latin typeface="Candara" panose="020E0502030303020204" pitchFamily="34" charset="0"/>
              </a:rPr>
              <a:t>Dumb farmers?</a:t>
            </a:r>
          </a:p>
          <a:p>
            <a:pPr lvl="2"/>
            <a:r>
              <a:rPr lang="de-DE" sz="2800" b="1" dirty="0">
                <a:latin typeface="Candara" panose="020E0502030303020204" pitchFamily="34" charset="0"/>
              </a:rPr>
              <a:t>Maladaptation</a:t>
            </a:r>
          </a:p>
          <a:p>
            <a:pPr lvl="1"/>
            <a:r>
              <a:rPr lang="de-DE" dirty="0">
                <a:latin typeface="Candara" panose="020E0502030303020204" pitchFamily="34" charset="0"/>
              </a:rPr>
              <a:t>Water</a:t>
            </a:r>
          </a:p>
          <a:p>
            <a:pPr lvl="2"/>
            <a:r>
              <a:rPr lang="de-DE" sz="2800" dirty="0">
                <a:latin typeface="Candara" panose="020E0502030303020204" pitchFamily="34" charset="0"/>
              </a:rPr>
              <a:t>How to adapt</a:t>
            </a:r>
          </a:p>
          <a:p>
            <a:pPr lvl="1"/>
            <a:r>
              <a:rPr lang="de-DE" dirty="0">
                <a:latin typeface="Candara" panose="020E0502030303020204" pitchFamily="34" charset="0"/>
              </a:rPr>
              <a:t>Heat stress</a:t>
            </a:r>
          </a:p>
          <a:p>
            <a:pPr lvl="2"/>
            <a:r>
              <a:rPr lang="de-DE" sz="2800" dirty="0">
                <a:latin typeface="Candara" panose="020E0502030303020204" pitchFamily="34" charset="0"/>
              </a:rPr>
              <a:t>Public v private adaptation</a:t>
            </a:r>
          </a:p>
          <a:p>
            <a:pPr lvl="1"/>
            <a:r>
              <a:rPr lang="de-DE" dirty="0">
                <a:latin typeface="Candara" panose="020E0502030303020204" pitchFamily="34" charset="0"/>
              </a:rPr>
              <a:t>Sea </a:t>
            </a:r>
            <a:r>
              <a:rPr lang="de-DE" dirty="0" err="1">
                <a:latin typeface="Candara" panose="020E0502030303020204" pitchFamily="34" charset="0"/>
              </a:rPr>
              <a:t>level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rise</a:t>
            </a:r>
            <a:endParaRPr lang="de-DE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36648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818</Words>
  <Application>Microsoft Office PowerPoint</Application>
  <PresentationFormat>On-screen Show (4:3)</PresentationFormat>
  <Paragraphs>159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Candara</vt:lpstr>
      <vt:lpstr>Comic Sans MS</vt:lpstr>
      <vt:lpstr>Times New Roman</vt:lpstr>
      <vt:lpstr>Standarddesign</vt:lpstr>
      <vt:lpstr>Impacts and Adaptation</vt:lpstr>
      <vt:lpstr>Lectures</vt:lpstr>
      <vt:lpstr>Impacts and Adaptation</vt:lpstr>
      <vt:lpstr>Impacts of Climate</vt:lpstr>
      <vt:lpstr>PowerPoint Presentation</vt:lpstr>
      <vt:lpstr>Impacts of Climate</vt:lpstr>
      <vt:lpstr>PowerPoint Presentation</vt:lpstr>
      <vt:lpstr>Impacts of Climate</vt:lpstr>
      <vt:lpstr>Impacts and Adaptation</vt:lpstr>
      <vt:lpstr>PowerPoint Presentation</vt:lpstr>
      <vt:lpstr>The Gruenspecht Rule of Adaptation</vt:lpstr>
      <vt:lpstr>PowerPoint Presentation</vt:lpstr>
      <vt:lpstr>PowerPoint Presentation</vt:lpstr>
      <vt:lpstr>Public maladaptation</vt:lpstr>
      <vt:lpstr>Impacts and Adaptation</vt:lpstr>
      <vt:lpstr>Impacts of Climate</vt:lpstr>
      <vt:lpstr>PowerPoint Presentation</vt:lpstr>
      <vt:lpstr>How to adapt?</vt:lpstr>
      <vt:lpstr>PowerPoint Presentation</vt:lpstr>
      <vt:lpstr>PowerPoint Presentation</vt:lpstr>
      <vt:lpstr>How to adapt?</vt:lpstr>
      <vt:lpstr>Impacts and Adaptation</vt:lpstr>
      <vt:lpstr>Impacts of Climate</vt:lpstr>
      <vt:lpstr>Impacts of Climate -2</vt:lpstr>
      <vt:lpstr>Public v private adaptation</vt:lpstr>
      <vt:lpstr>Public v private adaptation -2</vt:lpstr>
      <vt:lpstr>Impacts and Adaptation</vt:lpstr>
      <vt:lpstr>Impacts of Climate -2</vt:lpstr>
      <vt:lpstr>PowerPoint Presentation</vt:lpstr>
    </vt:vector>
  </TitlesOfParts>
  <Company>ZMAW Universität Hamburg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and Resource Economics, lecture 1</dc:title>
  <dc:creator>Richard Tol</dc:creator>
  <cp:lastModifiedBy>Richard Tol</cp:lastModifiedBy>
  <cp:revision>219</cp:revision>
  <dcterms:created xsi:type="dcterms:W3CDTF">2000-09-24T19:27:04Z</dcterms:created>
  <dcterms:modified xsi:type="dcterms:W3CDTF">2022-10-25T07:18:02Z</dcterms:modified>
</cp:coreProperties>
</file>